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ab0608_assets/cover_right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0"/>
            <a:ext cx="54251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640080"/>
            <a:ext cx="2926080" cy="329184"/>
          </a:xfrm>
          <a:prstGeom prst="roundRect">
            <a:avLst>
              <a:gd name="adj" fmla="val 11111"/>
            </a:avLst>
          </a:prstGeom>
          <a:solidFill>
            <a:srgbClr val="E8BF8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94944" y="713232"/>
            <a:ext cx="2670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61B3A"/>
                </a:solidFill>
              </a:rPr>
              <a:t>AULA DO LABORATÓRIO COM FOTOS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66928" y="1508760"/>
            <a:ext cx="5394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MÓDULO 6 — LAB 06.08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66928" y="2048256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E8BF8D"/>
                </a:solidFill>
              </a:rPr>
              <a:t>Estudo de Caso Simulado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566928" y="2816352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Styling, Guarda-Roupa e Personal Shopping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66928" y="5358384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Cliente simulada: Renata Vasconcelos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66928" y="5833872"/>
            <a:ext cx="43891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8BF8D"/>
                </a:solidFill>
              </a:rPr>
              <a:t>Academia de Boas Maneiras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Visão geral do laboratório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O aluno entra no papel de consultor e conduz um caso simulado do diagnóstico à proposta final.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client_portrait.png">    </p:cNvPr>
          <p:cNvPicPr>
            <a:picLocks noChangeAspect="1"/>
          </p:cNvPicPr>
          <p:nvPr/>
        </p:nvPicPr>
        <p:blipFill>
          <a:blip r:embed="rId1"/>
          <a:srcRect l="13279" r="13279" t="0" b="0"/>
          <a:stretch/>
        </p:blipFill>
        <p:spPr>
          <a:xfrm>
            <a:off x="566928" y="1609344"/>
            <a:ext cx="2788920" cy="41330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703320" y="1572768"/>
            <a:ext cx="3886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 desafio profissional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703320" y="1901952"/>
            <a:ext cx="3886200" cy="291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Renata é arquiteta, 37 anos, casada, residente em São Paulo. Ela tem rotina corporativa e criativa: escritório, obras, reuniões, apresentações e eventos.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A missão é transformar um guarda-roupa básico e funcional em uma imagem mais competente, criativa e sofisticada — sem perder autenticidade e praticidade.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001000" y="1691640"/>
            <a:ext cx="54864" cy="914400"/>
          </a:xfrm>
          <a:prstGeom prst="rect">
            <a:avLst/>
          </a:prstGeom>
          <a:solidFill>
            <a:srgbClr val="C990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65592" y="173736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i="1" dirty="0">
                <a:solidFill>
                  <a:srgbClr val="061B3A"/>
                </a:solidFill>
              </a:rPr>
              <a:t>“Use primeiro o que a cliente já tem. Compre apenas o que resolve lacunas reais.”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8138160" y="3063240"/>
            <a:ext cx="320040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• Analisar o acervo com critérios técnicos.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• Criar combinações coerentes com os contextos.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• Definir lacunas e planejar compras dentro do orçamento.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11827"/>
                </a:solidFill>
              </a:rPr>
              <a:t>• Apresentar justificativas profissionais para cada decisão.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4" name="Text 11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Perfil da cliente simulada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A leitura do estilo de vida é a base para qualquer proposta de imagem.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client_portrait.png">    </p:cNvPr>
          <p:cNvPicPr>
            <a:picLocks noChangeAspect="1"/>
          </p:cNvPicPr>
          <p:nvPr/>
        </p:nvPicPr>
        <p:blipFill>
          <a:blip r:embed="rId1"/>
          <a:srcRect l="13721" r="13721" t="0" b="0"/>
          <a:stretch/>
        </p:blipFill>
        <p:spPr>
          <a:xfrm>
            <a:off x="566928" y="1554480"/>
            <a:ext cx="2926080" cy="43891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794760" y="1572768"/>
            <a:ext cx="3383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Renata Vasconcelos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794760" y="1901952"/>
            <a:ext cx="3383280" cy="3694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Idade: 37 anos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Profissão: Arquiteta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Estado civil: Casada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Localização: São Paulo — SP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Rotina: escritório, visitas a obras, reuniões com clientes e fornecedores, eventos e apresentações de projetos.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Estilo atual: básico, funcional e prático.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818120" y="1664208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Intenção de imagem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818120" y="1993392"/>
            <a:ext cx="34747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Transmitir competência, criatividade e sofisticação de forma autêntica e atual.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772400" y="297180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61B3A"/>
                </a:solidFill>
              </a:rPr>
              <a:t>20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7772400" y="335584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B5563"/>
                </a:solidFill>
              </a:rPr>
              <a:t>peças no acervo inicial</a:t>
            </a:r>
            <a:endParaRPr lang="en-US" sz="840" dirty="0"/>
          </a:p>
        </p:txBody>
      </p:sp>
      <p:sp>
        <p:nvSpPr>
          <p:cNvPr id="14" name="Text 11"/>
          <p:cNvSpPr/>
          <p:nvPr/>
        </p:nvSpPr>
        <p:spPr>
          <a:xfrm>
            <a:off x="9144000" y="297180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61B3A"/>
                </a:solidFill>
              </a:rPr>
              <a:t>6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9144000" y="335584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B5563"/>
                </a:solidFill>
              </a:rPr>
              <a:t>looks mínimos exigidos</a:t>
            </a:r>
            <a:endParaRPr lang="en-US" sz="840" dirty="0"/>
          </a:p>
        </p:txBody>
      </p:sp>
      <p:sp>
        <p:nvSpPr>
          <p:cNvPr id="16" name="Text 13"/>
          <p:cNvSpPr/>
          <p:nvPr/>
        </p:nvSpPr>
        <p:spPr>
          <a:xfrm>
            <a:off x="10378440" y="297180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61B3A"/>
                </a:solidFill>
              </a:rPr>
              <a:t>R$ 1.800</a:t>
            </a:r>
            <a:endParaRPr lang="en-US" sz="2300" dirty="0"/>
          </a:p>
        </p:txBody>
      </p:sp>
      <p:sp>
        <p:nvSpPr>
          <p:cNvPr id="17" name="Text 14"/>
          <p:cNvSpPr/>
          <p:nvPr/>
        </p:nvSpPr>
        <p:spPr>
          <a:xfrm>
            <a:off x="10378440" y="3355848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B5563"/>
                </a:solidFill>
              </a:rPr>
              <a:t>orçamento máximo</a:t>
            </a:r>
            <a:endParaRPr lang="en-US" sz="840" dirty="0"/>
          </a:p>
        </p:txBody>
      </p:sp>
      <p:pic>
        <p:nvPicPr>
          <p:cNvPr id="18" name="Image 1" descr="/mnt/data/lab0608_assets/client_desk.png">    </p:cNvPr>
          <p:cNvPicPr>
            <a:picLocks noChangeAspect="1"/>
          </p:cNvPicPr>
          <p:nvPr/>
        </p:nvPicPr>
        <p:blipFill>
          <a:blip r:embed="rId2"/>
          <a:srcRect l="0" r="0" t="3305" b="3305"/>
          <a:stretch/>
        </p:blipFill>
        <p:spPr>
          <a:xfrm>
            <a:off x="7818120" y="4709160"/>
            <a:ext cx="1188720" cy="1353312"/>
          </a:xfrm>
          <a:prstGeom prst="rect">
            <a:avLst/>
          </a:prstGeom>
        </p:spPr>
      </p:pic>
      <p:pic>
        <p:nvPicPr>
          <p:cNvPr id="19" name="Image 2" descr="/mnt/data/lab0608_assets/client_site.png">    </p:cNvPr>
          <p:cNvPicPr>
            <a:picLocks noChangeAspect="1"/>
          </p:cNvPicPr>
          <p:nvPr/>
        </p:nvPicPr>
        <p:blipFill>
          <a:blip r:embed="rId3"/>
          <a:srcRect l="0" r="0" t="3305" b="3305"/>
          <a:stretch/>
        </p:blipFill>
        <p:spPr>
          <a:xfrm>
            <a:off x="9189720" y="4709160"/>
            <a:ext cx="1188720" cy="1353312"/>
          </a:xfrm>
          <a:prstGeom prst="rect">
            <a:avLst/>
          </a:prstGeom>
        </p:spPr>
      </p:pic>
      <p:pic>
        <p:nvPicPr>
          <p:cNvPr id="20" name="Image 3" descr="/mnt/data/lab0608_assets/client_event.png">    </p:cNvPr>
          <p:cNvPicPr>
            <a:picLocks noChangeAspect="1"/>
          </p:cNvPicPr>
          <p:nvPr/>
        </p:nvPicPr>
        <p:blipFill>
          <a:blip r:embed="rId4"/>
          <a:srcRect l="0" r="0" t="1526" b="1526"/>
          <a:stretch/>
        </p:blipFill>
        <p:spPr>
          <a:xfrm>
            <a:off x="10561320" y="4709160"/>
            <a:ext cx="1188720" cy="135331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2" name="Text 16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Briefing e contextos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O briefing define onde a roupa precisa funcionar e o tipo de presença que será construída.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162763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Contextos de uso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2057400"/>
            <a:ext cx="4023360" cy="2468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Escritório corporativo criativo, de segunda a sexta.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Reuniões com clientes: formais e informais.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Visitas a obras: 1 a 2 vezes por semana.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Apresentações de projetos: presenciais.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Evento do escritório: coquetel à noite.</a:t>
            </a:r>
            <a:endParaRPr lang="en-US" sz="1300" dirty="0"/>
          </a:p>
        </p:txBody>
      </p:sp>
      <p:pic>
        <p:nvPicPr>
          <p:cNvPr id="9" name="Image 0" descr="/mnt/data/lab0608_assets/client_present.png">    </p:cNvPr>
          <p:cNvPicPr>
            <a:picLocks noChangeAspect="1"/>
          </p:cNvPicPr>
          <p:nvPr/>
        </p:nvPicPr>
        <p:blipFill>
          <a:blip r:embed="rId1"/>
          <a:srcRect l="12176" r="12176" t="0" b="0"/>
          <a:stretch/>
        </p:blipFill>
        <p:spPr>
          <a:xfrm>
            <a:off x="4800600" y="1645920"/>
            <a:ext cx="2926080" cy="41605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001000" y="1828800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Leitura técnica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001000" y="2157984"/>
            <a:ext cx="33375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O desafio não é “deixar bonita”. É construir adequação. Cada look precisa conectar contexto, função, conforto, autoridade e intenção de imagem.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001000" y="3977640"/>
            <a:ext cx="54864" cy="1051560"/>
          </a:xfrm>
          <a:prstGeom prst="rect">
            <a:avLst/>
          </a:prstGeom>
          <a:solidFill>
            <a:srgbClr val="C990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65592" y="4023360"/>
            <a:ext cx="310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i="1" dirty="0">
                <a:solidFill>
                  <a:srgbClr val="061B3A"/>
                </a:solidFill>
              </a:rPr>
              <a:t>Adequação é quando a roupa ajuda a cliente a ocupar o ambiente com segurança.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Diagnóstico de estilo e intenção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Antes de montar looks, a consultora precisa interpretar a imagem atual e a imagem desejada.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client_portrait.png">    </p:cNvPr>
          <p:cNvPicPr>
            <a:picLocks noChangeAspect="1"/>
          </p:cNvPicPr>
          <p:nvPr/>
        </p:nvPicPr>
        <p:blipFill>
          <a:blip r:embed="rId1"/>
          <a:srcRect l="11628" r="11628" t="0" b="0"/>
          <a:stretch/>
        </p:blipFill>
        <p:spPr>
          <a:xfrm>
            <a:off x="640080" y="1600200"/>
            <a:ext cx="2514600" cy="3566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474720" y="1627632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Estilo atual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474720" y="1956816"/>
            <a:ext cx="329184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Básico, funcional e prático.</a:t>
            </a:r>
            <a:endParaRPr lang="en-US" sz="1280" dirty="0"/>
          </a:p>
          <a:p>
            <a:pPr indent="0" marL="0">
              <a:buNone/>
            </a:pP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Pontos fortes: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• facilidade de combinação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• peças neutras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• boa base para rotina profissional</a:t>
            </a:r>
            <a:endParaRPr lang="en-US" sz="1280" dirty="0"/>
          </a:p>
          <a:p>
            <a:pPr indent="0" marL="0">
              <a:buNone/>
            </a:pP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Risco:</a:t>
            </a:r>
            <a:endParaRPr lang="en-US" sz="1280" dirty="0"/>
          </a:p>
          <a:p>
            <a:pPr indent="0" marL="0">
              <a:buNone/>
            </a:pPr>
            <a:r>
              <a:rPr lang="en-US" sz="1280" dirty="0">
                <a:solidFill>
                  <a:srgbClr val="111827"/>
                </a:solidFill>
              </a:rPr>
              <a:t>• aparência repetitiva e pouco estratégica</a:t>
            </a:r>
            <a:endParaRPr lang="en-US" sz="1280" dirty="0"/>
          </a:p>
        </p:txBody>
      </p:sp>
      <p:sp>
        <p:nvSpPr>
          <p:cNvPr id="10" name="Text 7"/>
          <p:cNvSpPr/>
          <p:nvPr/>
        </p:nvSpPr>
        <p:spPr>
          <a:xfrm>
            <a:off x="7315200" y="1627632"/>
            <a:ext cx="3749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Imagem desejada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15200" y="1956816"/>
            <a:ext cx="3749040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Competente, criativa, sofisticada, autêntica e atual.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O objetivo é elevar o visual sem criar fantasia: Renata precisa se reconhecer nas combinações e conseguir repetir a lógica no dia a dia.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315200" y="5120640"/>
            <a:ext cx="3794760" cy="329184"/>
          </a:xfrm>
          <a:prstGeom prst="roundRect">
            <a:avLst>
              <a:gd name="adj" fmla="val 11111"/>
            </a:avLst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443216" y="5193792"/>
            <a:ext cx="35387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Resultado esperado: presença profissional com naturalidade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Acervo da cliente — 20 peças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O acervo é o ponto de partida: ele mostra possibilidades, limites e lacunas reais.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acervo_grid.png">    </p:cNvPr>
          <p:cNvPicPr>
            <a:picLocks noChangeAspect="1"/>
          </p:cNvPicPr>
          <p:nvPr/>
        </p:nvPicPr>
        <p:blipFill>
          <a:blip r:embed="rId1"/>
          <a:srcRect l="46" r="46" t="0" b="0"/>
          <a:stretch/>
        </p:blipFill>
        <p:spPr>
          <a:xfrm>
            <a:off x="603504" y="1600200"/>
            <a:ext cx="7315200" cy="45537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75320" y="1645920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Como ler o acervo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75320" y="1975104"/>
            <a:ext cx="315468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Observe categorias, cores, modelagens, formalidade e repetição de função. O acervo de Renata traz boa base neutra, mas precisa de peças de elevação para reuniões, eventos e apresentações.</a:t>
            </a:r>
            <a:endParaRPr lang="en-US" sz="1320" dirty="0"/>
          </a:p>
        </p:txBody>
      </p:sp>
      <p:sp>
        <p:nvSpPr>
          <p:cNvPr id="10" name="Text 7"/>
          <p:cNvSpPr/>
          <p:nvPr/>
        </p:nvSpPr>
        <p:spPr>
          <a:xfrm>
            <a:off x="8275320" y="3977640"/>
            <a:ext cx="3246120" cy="1645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11827"/>
                </a:solidFill>
              </a:rPr>
              <a:t>• Muitas bases neutras e versáteis.</a:t>
            </a:r>
            <a:endParaRPr lang="en-US" sz="1120" dirty="0"/>
          </a:p>
          <a:p>
            <a:pPr indent="0" marL="0">
              <a:buNone/>
            </a:pPr>
            <a:r>
              <a:rPr lang="en-US" sz="1120" dirty="0">
                <a:solidFill>
                  <a:srgbClr val="111827"/>
                </a:solidFill>
              </a:rPr>
              <a:t>• Poucas peças de impacto profissional.</a:t>
            </a:r>
            <a:endParaRPr lang="en-US" sz="1120" dirty="0"/>
          </a:p>
          <a:p>
            <a:pPr indent="0" marL="0">
              <a:buNone/>
            </a:pPr>
            <a:r>
              <a:rPr lang="en-US" sz="1120" dirty="0">
                <a:solidFill>
                  <a:srgbClr val="111827"/>
                </a:solidFill>
              </a:rPr>
              <a:t>• Calçados ainda pouco sofisticados.</a:t>
            </a:r>
            <a:endParaRPr lang="en-US" sz="1120" dirty="0"/>
          </a:p>
          <a:p>
            <a:pPr indent="0" marL="0">
              <a:buNone/>
            </a:pPr>
            <a:r>
              <a:rPr lang="en-US" sz="1120" dirty="0">
                <a:solidFill>
                  <a:srgbClr val="111827"/>
                </a:solidFill>
              </a:rPr>
              <a:t>• Falta um item estruturado escuro para autoridade.</a:t>
            </a:r>
            <a:endParaRPr lang="en-US" sz="1120" dirty="0"/>
          </a:p>
        </p:txBody>
      </p:sp>
      <p:sp>
        <p:nvSpPr>
          <p:cNvPr id="11" name="Text 8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2" name="Text 9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Leitura técnica do guarda-roupa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O aluno deve separar o que já resolve, o que precisa ser combinado melhor e o que falta.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9164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F6B58"/>
                </a:solidFill>
              </a:rPr>
              <a:t>Pontos fortes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2121408"/>
            <a:ext cx="3337560" cy="2286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Camisas neutras e camisas leves.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Blazers claros e tons terrosos.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Calça preta, calça clara e jeans.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Vestidos simples com boa adaptação.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Sapatos confortáveis para deslocamentos.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26280" y="1691640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05A"/>
                </a:solidFill>
              </a:rPr>
              <a:t>Oportunidades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0" y="2121408"/>
            <a:ext cx="3337560" cy="2148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Transformar peças básicas em looks de presença.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Usar terceira peça para elevar o visual.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Criar variações entre formal, criativo e prático.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Ajustar acessórios para tornar o look mais intencional.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366760" y="169164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8B2E2E"/>
                </a:solidFill>
              </a:rPr>
              <a:t>Lacunas prováveis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12480" y="2121408"/>
            <a:ext cx="3017520" cy="2148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Blazer estruturado escuro.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Sapato de salto baixo elegante.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Bolsa estruturada média.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Peças de acabamento mais sofisticado para eventos.</a:t>
            </a:r>
            <a:endParaRPr lang="en-US" sz="1300" dirty="0"/>
          </a:p>
        </p:txBody>
      </p:sp>
      <p:pic>
        <p:nvPicPr>
          <p:cNvPr id="13" name="Image 0" descr="/mnt/data/lab0608_assets/acervo_grid.png">    </p:cNvPr>
          <p:cNvPicPr>
            <a:picLocks noChangeAspect="1"/>
          </p:cNvPicPr>
          <p:nvPr/>
        </p:nvPicPr>
        <p:blipFill>
          <a:blip r:embed="rId1"/>
          <a:srcRect l="0" r="0" t="26875" b="26875"/>
          <a:stretch/>
        </p:blipFill>
        <p:spPr>
          <a:xfrm>
            <a:off x="4023360" y="4800600"/>
            <a:ext cx="4069080" cy="117043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Dificuldades relatadas pela cliente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A consultoria começa nas dores reais, não na vontade de comprar peças aleatórias.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client_desk.png">    </p:cNvPr>
          <p:cNvPicPr>
            <a:picLocks noChangeAspect="1"/>
          </p:cNvPicPr>
          <p:nvPr/>
        </p:nvPicPr>
        <p:blipFill>
          <a:blip r:embed="rId1"/>
          <a:srcRect l="0" r="0" t="36" b="36"/>
          <a:stretch/>
        </p:blipFill>
        <p:spPr>
          <a:xfrm>
            <a:off x="685800" y="1664208"/>
            <a:ext cx="2011680" cy="2450592"/>
          </a:xfrm>
          <a:prstGeom prst="rect">
            <a:avLst/>
          </a:prstGeom>
        </p:spPr>
      </p:pic>
      <p:pic>
        <p:nvPicPr>
          <p:cNvPr id="8" name="Image 1" descr="/mnt/data/lab0608_assets/client_site.png">    </p:cNvPr>
          <p:cNvPicPr>
            <a:picLocks noChangeAspect="1"/>
          </p:cNvPicPr>
          <p:nvPr/>
        </p:nvPicPr>
        <p:blipFill>
          <a:blip r:embed="rId2"/>
          <a:srcRect l="0" r="0" t="16815" b="16815"/>
          <a:stretch/>
        </p:blipFill>
        <p:spPr>
          <a:xfrm>
            <a:off x="685800" y="4343400"/>
            <a:ext cx="2011680" cy="162763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063240" y="164592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Dores principais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3108960" y="2103120"/>
            <a:ext cx="4114800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Sensação de repetir sempre as mesmas combinações.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Falta de opções mais elegantes para reuniões e eventos.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Dificuldade de looks práticos e apropriados para obra.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Receio de comprar errado e desperdiçar orçamento.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7726680" y="1874520"/>
            <a:ext cx="54864" cy="1188720"/>
          </a:xfrm>
          <a:prstGeom prst="rect">
            <a:avLst/>
          </a:prstGeom>
          <a:solidFill>
            <a:srgbClr val="C990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891272" y="192024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i="1" dirty="0">
                <a:solidFill>
                  <a:srgbClr val="061B3A"/>
                </a:solidFill>
              </a:rPr>
              <a:t>A lacuna técnica nasce quando uma necessidade real não está sendo atendida pelo acervo.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7726680" y="379476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Tradução profissional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726680" y="4123944"/>
            <a:ext cx="3200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O trabalho da consultora é organizar escolhas, reduzir insegurança e mostrar caminhos claros de uso.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6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Objetivos e entregas do LAB 06.08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Este laboratório treina raciocínio profissional, documentação e justificativa de imagem.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2057400"/>
            <a:ext cx="4846320" cy="3200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111827"/>
                </a:solidFill>
              </a:rPr>
              <a:t>• Analisar o guarda-roupa da cliente e identificar pontos fortes e oportunidades.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111827"/>
                </a:solidFill>
              </a:rPr>
              <a:t>• Criar pelo menos 6 looks completos para contextos definidos.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111827"/>
                </a:solidFill>
              </a:rPr>
              <a:t>• Indicar até 3 lacunas reais e justificar tecnicamente.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111827"/>
                </a:solidFill>
              </a:rPr>
              <a:t>• Planejar compras com base no método P.L.A.N.O.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111827"/>
                </a:solidFill>
              </a:rPr>
              <a:t>• Realizar o roteiro de Personal Shopping.</a:t>
            </a:r>
            <a:endParaRPr lang="en-US" sz="1170" dirty="0"/>
          </a:p>
          <a:p>
            <a:pPr indent="0" marL="0">
              <a:buNone/>
            </a:pPr>
            <a:r>
              <a:rPr lang="en-US" sz="1170" dirty="0">
                <a:solidFill>
                  <a:srgbClr val="111827"/>
                </a:solidFill>
              </a:rPr>
              <a:t>• Entregar proposta completa e profissional.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6446520" y="164592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Entregas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2057400"/>
            <a:ext cx="4389120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Ficha de diagnóstico preenchida.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Mapa de looks com mínimo de 6 combinações.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Mapa de lacunas + plano de compras.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Aplicação dos métodos P.L.A.N.O. e C.O.M.P.R.A.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Relatório final com justificativas e planejamento.</a:t>
            </a:r>
            <a:endParaRPr lang="en-US" sz="1220" dirty="0"/>
          </a:p>
        </p:txBody>
      </p:sp>
      <p:pic>
        <p:nvPicPr>
          <p:cNvPr id="11" name="Image 0" descr="/mnt/data/lab0608_assets/look_grid.png">    </p:cNvPr>
          <p:cNvPicPr>
            <a:picLocks noChangeAspect="1"/>
          </p:cNvPicPr>
          <p:nvPr/>
        </p:nvPicPr>
        <p:blipFill>
          <a:blip r:embed="rId1"/>
          <a:srcRect l="0" r="0" t="34972" b="34972"/>
          <a:stretch/>
        </p:blipFill>
        <p:spPr>
          <a:xfrm>
            <a:off x="6675120" y="5257800"/>
            <a:ext cx="3794760" cy="82296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Método P.L.A.N.O. para compras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Um bom plano evita compras emocionais e organiza a decisão profissional.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828800"/>
            <a:ext cx="822960" cy="822960"/>
          </a:xfrm>
          <a:prstGeom prst="ellipse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23544" y="199339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P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40" y="28346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Prioridade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" y="3246120"/>
            <a:ext cx="1645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</a:rPr>
              <a:t>O que resolve uma necessidade real primeiro?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953512" y="1828800"/>
            <a:ext cx="822960" cy="822960"/>
          </a:xfrm>
          <a:prstGeom prst="ellipse">
            <a:avLst/>
          </a:prstGeom>
          <a:solidFill>
            <a:srgbClr val="E8BF8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191256" y="199339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61B3A"/>
                </a:solidFill>
              </a:rPr>
              <a:t>L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816352" y="28346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Lacuna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542032" y="3246120"/>
            <a:ext cx="1645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</a:rPr>
              <a:t>Qual função não está atendida pelo guarda-roupa?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221224" y="1828800"/>
            <a:ext cx="822960" cy="822960"/>
          </a:xfrm>
          <a:prstGeom prst="ellipse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58968" y="199339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A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084064" y="28346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Adequação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09744" y="3246120"/>
            <a:ext cx="1645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</a:rPr>
              <a:t>A peça conversa com rotina, contexto e intenção?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488936" y="1828800"/>
            <a:ext cx="822960" cy="822960"/>
          </a:xfrm>
          <a:prstGeom prst="ellipse">
            <a:avLst/>
          </a:prstGeom>
          <a:solidFill>
            <a:srgbClr val="E8BF8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26680" y="199339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61B3A"/>
                </a:solidFill>
              </a:rPr>
              <a:t>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7351776" y="28346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Necessidade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077456" y="3246120"/>
            <a:ext cx="1645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</a:rPr>
              <a:t>Ela multiplica looks ou cria uso isolado?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756648" y="1828800"/>
            <a:ext cx="822960" cy="822960"/>
          </a:xfrm>
          <a:prstGeom prst="ellipse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994392" y="1993392"/>
            <a:ext cx="347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O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619488" y="28346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1B3A"/>
                </a:solidFill>
              </a:rPr>
              <a:t>Orçamento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345168" y="3246120"/>
            <a:ext cx="16459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</a:rPr>
              <a:t>Cabe no limite financeiro e entrega qualidade?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22960" y="4892040"/>
            <a:ext cx="10607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Aplicação no caso Renata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22960" y="5221224"/>
            <a:ext cx="106070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As compras escolhidas precisam elevar a produção para reuniões, dar conforto elegante para eventos e preencher a lacuna de estrutura. O plano final ficou em três itens: blazer estruturado, sapato de salto baixo e bolsa estruturada.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30" name="Text 2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10. LOOK 01 — Escritório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Mapa de looks — exemplo de direção para o aluno preencher o próprio raciocínio.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ook01.png">    </p:cNvPr>
          <p:cNvPicPr>
            <a:picLocks noChangeAspect="1"/>
          </p:cNvPicPr>
          <p:nvPr/>
        </p:nvPicPr>
        <p:blipFill>
          <a:blip r:embed="rId1"/>
          <a:srcRect l="0" r="0" t="20219" b="20219"/>
          <a:stretch/>
        </p:blipFill>
        <p:spPr>
          <a:xfrm>
            <a:off x="777240" y="1417320"/>
            <a:ext cx="329184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17720" y="164592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Peças usadas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17720" y="1975104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P01 + P13 + P19 + P08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17720" y="269748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1772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Decisão técnica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30098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Leveza e profissionalismo.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092440" y="297180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Efeito visual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092440" y="330098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Look limpo e elegante.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4617720" y="416052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17720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617720" y="480974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Transmitir organização e confiança.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092440" y="448056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Viabilidade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92440" y="480974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Alta.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11. LOOK 02 — Reunião formal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Mapa de looks — exemplo de direção para o aluno preencher o próprio raciocínio.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ook02.png">    </p:cNvPr>
          <p:cNvPicPr>
            <a:picLocks noChangeAspect="1"/>
          </p:cNvPicPr>
          <p:nvPr/>
        </p:nvPicPr>
        <p:blipFill>
          <a:blip r:embed="rId1"/>
          <a:srcRect l="0" r="0" t="20529" b="20529"/>
          <a:stretch/>
        </p:blipFill>
        <p:spPr>
          <a:xfrm>
            <a:off x="777240" y="1417320"/>
            <a:ext cx="329184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17720" y="164592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Peças usadas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17720" y="1975104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P03 + P12 + P19 + P09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17720" y="269748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1772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Decisão técnica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30098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Alongamento e seriedade.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092440" y="297180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Efeito visual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092440" y="330098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Postura e presença.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4617720" y="416052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17720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617720" y="480974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Gerar credibilidade e segurança.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092440" y="448056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Viabilidade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92440" y="480974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Alta.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12. LOOK 03 — Visita à obra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Mapa de looks — exemplo de direção para o aluno preencher o próprio raciocínio.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ook03.png">    </p:cNvPr>
          <p:cNvPicPr>
            <a:picLocks noChangeAspect="1"/>
          </p:cNvPicPr>
          <p:nvPr/>
        </p:nvPicPr>
        <p:blipFill>
          <a:blip r:embed="rId1"/>
          <a:srcRect l="0" r="0" t="20529" b="20529"/>
          <a:stretch/>
        </p:blipFill>
        <p:spPr>
          <a:xfrm>
            <a:off x="777240" y="1417320"/>
            <a:ext cx="329184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17720" y="164592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Peças usadas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17720" y="1975104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P07 + P14 + P20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17720" y="269748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1772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Decisão técnica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30098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Conforto e funcionalidade.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092440" y="297180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Efeito visual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092440" y="330098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Praticidade sem perder estilo.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4617720" y="416052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17720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617720" y="480974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Mobilidade e segurança.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092440" y="448056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Viabilidade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92440" y="480974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Alta.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13. LOOK 04 — Reunião criativa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Mapa de looks — exemplo de direção para o aluno preencher o próprio raciocínio.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ook04.png">    </p:cNvPr>
          <p:cNvPicPr>
            <a:picLocks noChangeAspect="1"/>
          </p:cNvPicPr>
          <p:nvPr/>
        </p:nvPicPr>
        <p:blipFill>
          <a:blip r:embed="rId1"/>
          <a:srcRect l="0" r="0" t="20219" b="20219"/>
          <a:stretch/>
        </p:blipFill>
        <p:spPr>
          <a:xfrm>
            <a:off x="777240" y="1417320"/>
            <a:ext cx="329184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17720" y="164592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Peças usadas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17720" y="1975104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P04 + P15 + P19 + P08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17720" y="269748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1772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Decisão técnica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30098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Equilíbrio entre criatividade e formalidade.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092440" y="297180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Efeito visual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092440" y="330098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Visual sofisticado e atual.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4617720" y="416052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17720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617720" y="480974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Transmitir ideias com autoridade.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092440" y="448056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Viabilidade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92440" y="480974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Alta.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14. LOOK 05 — Apresentação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Mapa de looks — exemplo de direção para o aluno preencher o próprio raciocínio.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ook05.png">    </p:cNvPr>
          <p:cNvPicPr>
            <a:picLocks noChangeAspect="1"/>
          </p:cNvPicPr>
          <p:nvPr/>
        </p:nvPicPr>
        <p:blipFill>
          <a:blip r:embed="rId1"/>
          <a:srcRect l="0" r="0" t="20529" b="20529"/>
          <a:stretch/>
        </p:blipFill>
        <p:spPr>
          <a:xfrm>
            <a:off x="777240" y="1417320"/>
            <a:ext cx="329184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17720" y="164592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Peças usadas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17720" y="1975104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P06 + P13 + P08 + P19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17720" y="269748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1772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Decisão técnica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30098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Contraste e modernidade.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092440" y="297180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Efeito visual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092440" y="330098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Impacto visual e sofisticação.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4617720" y="416052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17720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617720" y="480974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Comunicar valor do projeto.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092440" y="448056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Viabilidade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92440" y="480974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Alta.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15. LOOK 06 — Evento / Coquetel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Mapa de looks — exemplo de direção para o aluno preencher o próprio raciocínio.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ook06.png">    </p:cNvPr>
          <p:cNvPicPr>
            <a:picLocks noChangeAspect="1"/>
          </p:cNvPicPr>
          <p:nvPr/>
        </p:nvPicPr>
        <p:blipFill>
          <a:blip r:embed="rId1"/>
          <a:srcRect l="0" r="0" t="18667" b="18667"/>
          <a:stretch/>
        </p:blipFill>
        <p:spPr>
          <a:xfrm>
            <a:off x="777240" y="1417320"/>
            <a:ext cx="3291840" cy="4983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17720" y="164592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Peças usadas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17720" y="1975104"/>
            <a:ext cx="2377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11827"/>
                </a:solidFill>
              </a:rPr>
              <a:t>P18 + P19 ou salto + acessórios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617720" y="269748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1772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Decisão técnica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30098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Elegância e síntese.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092440" y="297180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Efeito visual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092440" y="330098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Presença e requinte.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4617720" y="4160520"/>
            <a:ext cx="6309360" cy="0"/>
          </a:xfrm>
          <a:prstGeom prst="line">
            <a:avLst/>
          </a:prstGeom>
          <a:noFill/>
          <a:ln w="10160">
            <a:solidFill>
              <a:srgbClr val="D9C7A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617720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Objetivo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617720" y="4809744"/>
            <a:ext cx="27432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Socializar com naturalidade.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092440" y="4480560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Viabilidade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092440" y="4809744"/>
            <a:ext cx="2834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111827"/>
                </a:solidFill>
              </a:rPr>
              <a:t>Alta.</a:t>
            </a:r>
            <a:endParaRPr lang="en-US" sz="1320" dirty="0"/>
          </a:p>
        </p:txBody>
      </p:sp>
      <p:sp>
        <p:nvSpPr>
          <p:cNvPr id="20" name="Text 17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16. Mapa de lacunas — exemplo preenchido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A lacuna é a diferença entre a necessidade da cliente e o que o acervo realmente oferece.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lacunas_table.png">    </p:cNvPr>
          <p:cNvPicPr>
            <a:picLocks noChangeAspect="1"/>
          </p:cNvPicPr>
          <p:nvPr/>
        </p:nvPicPr>
        <p:blipFill>
          <a:blip r:embed="rId1"/>
          <a:srcRect l="35" r="35" t="0" b="0"/>
          <a:stretch/>
        </p:blipFill>
        <p:spPr>
          <a:xfrm>
            <a:off x="594360" y="1444752"/>
            <a:ext cx="6217920" cy="2542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0" y="160020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Três lacunas identificadas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360920" y="2057400"/>
            <a:ext cx="36576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Blazer estruturado em tom neutro escuro: prioridade alta.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Sapato de salto baixo fechado: prioridade alta.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Bolsa estruturada média: prioridade média.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360920" y="4023360"/>
            <a:ext cx="54864" cy="914400"/>
          </a:xfrm>
          <a:prstGeom prst="rect">
            <a:avLst/>
          </a:prstGeom>
          <a:solidFill>
            <a:srgbClr val="C990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25512" y="406908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i="1" dirty="0">
                <a:solidFill>
                  <a:srgbClr val="061B3A"/>
                </a:solidFill>
              </a:rPr>
              <a:t>Compre o que multiplica uso, resolve função e sustenta a imagem desejada.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31520" y="4892040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O que o aluno deve fazer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31520" y="5221224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11827"/>
                </a:solidFill>
              </a:rPr>
              <a:t>Preencher a própria matriz com justificativa, prioridade e solução indicada para cada lacuna.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17. Plano de compras — orçamento R$ 1.800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O plano final precisa respeitar limite financeiro e prioridade de impacto.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compras_table.png">    </p:cNvPr>
          <p:cNvPicPr>
            <a:picLocks noChangeAspect="1"/>
          </p:cNvPicPr>
          <p:nvPr/>
        </p:nvPicPr>
        <p:blipFill>
          <a:blip r:embed="rId1"/>
          <a:srcRect l="110" r="110" t="0" b="0"/>
          <a:stretch/>
        </p:blipFill>
        <p:spPr>
          <a:xfrm>
            <a:off x="594360" y="1444752"/>
            <a:ext cx="6217920" cy="22128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0" y="15544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Itens recomendados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360920" y="2011680"/>
            <a:ext cx="356616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Blazer estruturado grafite: R$ 650,00.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Sapato de salto baixo preto: R$ 550,00.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• Bolsa estruturada preta: R$ 600,00.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406640" y="406908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61B3A"/>
                </a:solidFill>
              </a:rPr>
              <a:t>R$ 1.800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7406640" y="445312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B5563"/>
                </a:solidFill>
              </a:rPr>
              <a:t>total estimado</a:t>
            </a:r>
            <a:endParaRPr lang="en-US" sz="840" dirty="0"/>
          </a:p>
        </p:txBody>
      </p:sp>
      <p:sp>
        <p:nvSpPr>
          <p:cNvPr id="12" name="Text 9"/>
          <p:cNvSpPr/>
          <p:nvPr/>
        </p:nvSpPr>
        <p:spPr>
          <a:xfrm>
            <a:off x="9555480" y="4069080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061B3A"/>
                </a:solidFill>
              </a:rPr>
              <a:t>3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9555480" y="44531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4B5563"/>
                </a:solidFill>
              </a:rPr>
              <a:t>peças compradas</a:t>
            </a:r>
            <a:endParaRPr lang="en-US" sz="840" dirty="0"/>
          </a:p>
        </p:txBody>
      </p:sp>
      <p:sp>
        <p:nvSpPr>
          <p:cNvPr id="14" name="Text 11"/>
          <p:cNvSpPr/>
          <p:nvPr/>
        </p:nvSpPr>
        <p:spPr>
          <a:xfrm>
            <a:off x="731520" y="4754880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Critério de aprovação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31520" y="5084064"/>
            <a:ext cx="59436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11827"/>
                </a:solidFill>
              </a:rPr>
              <a:t>A compra só entra no plano se aumentar combinações, elevar a imagem e atender uma lacuna real.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18. Roteiro profissional de Personal Shopping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O roteiro organiza a condução da compra e protege a cliente de escolhas por impulso.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Antes da compra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3429000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Revisar objetivo de imagem e prioridades.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Confirmar orçamento máximo.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Listar lojas e faixas de preço.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Definir materiais, cores e modelagens desejadas.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4526280" y="164592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05A"/>
                </a:solidFill>
              </a:rPr>
              <a:t>Durante a compra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0" y="2103120"/>
            <a:ext cx="3429000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Experimentar com peças do acervo em mente.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Testar conforto, caimento e mobilidade.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Fotografar opções e comparar função.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Evitar duplicar peças com a mesma função.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8321040" y="164592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F6B58"/>
                </a:solidFill>
              </a:rPr>
              <a:t>Depois da compra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66760" y="2103120"/>
            <a:ext cx="3337560" cy="1828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Integrar as peças ao guarda-roupa.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Montar looks com as novas aquisições.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Registrar combinações no mapa final.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Enviar relatório com justificativas e orientações.</a:t>
            </a:r>
            <a:endParaRPr lang="en-US" sz="1220" dirty="0"/>
          </a:p>
        </p:txBody>
      </p:sp>
      <p:pic>
        <p:nvPicPr>
          <p:cNvPr id="13" name="Image 0" descr="/mnt/data/lab0608_assets/acervo_grid.png">    </p:cNvPr>
          <p:cNvPicPr>
            <a:picLocks noChangeAspect="1"/>
          </p:cNvPicPr>
          <p:nvPr/>
        </p:nvPicPr>
        <p:blipFill>
          <a:blip r:embed="rId1"/>
          <a:srcRect l="0" r="0" t="32220" b="32220"/>
          <a:stretch/>
        </p:blipFill>
        <p:spPr>
          <a:xfrm>
            <a:off x="3657600" y="4892040"/>
            <a:ext cx="4754880" cy="105156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61B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5488" y="603504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61B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19. Avaliação final do caso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93776" y="1005840"/>
            <a:ext cx="9966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A entrega final deve mostrar coerência, técnica e capacidade de apresentação profissional.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5488" y="1353312"/>
            <a:ext cx="11201400" cy="0"/>
          </a:xfrm>
          <a:prstGeom prst="line">
            <a:avLst/>
          </a:prstGeom>
          <a:noFill/>
          <a:ln w="12700">
            <a:solidFill>
              <a:srgbClr val="D9C7AE"/>
            </a:solidFill>
            <a:prstDash val="solid"/>
          </a:ln>
        </p:spPr>
      </p:sp>
      <p:pic>
        <p:nvPicPr>
          <p:cNvPr id="7" name="Image 0" descr="/mnt/data/lab0608_assets/avaliacao_box.png">    </p:cNvPr>
          <p:cNvPicPr>
            <a:picLocks noChangeAspect="1"/>
          </p:cNvPicPr>
          <p:nvPr/>
        </p:nvPicPr>
        <p:blipFill>
          <a:blip r:embed="rId1"/>
          <a:srcRect l="4401" r="4400" t="0" b="0"/>
          <a:stretch/>
        </p:blipFill>
        <p:spPr>
          <a:xfrm>
            <a:off x="658368" y="1554480"/>
            <a:ext cx="5029200" cy="102412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29718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Critérios avaliados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3401568"/>
            <a:ext cx="3657600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Análise de acervo.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Criatividade com coerência.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Justificativas técnicas.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Uso do acervo existente.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Adequação ao contexto.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Planejamento de compras.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111827"/>
                </a:solidFill>
              </a:rPr>
              <a:t>• Apresentação final.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5989320" y="1600200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61B3A"/>
                </a:solidFill>
              </a:rPr>
              <a:t>Checklist de entrega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035040" y="2057400"/>
            <a:ext cx="448056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260" dirty="0">
                <a:solidFill>
                  <a:srgbClr val="111827"/>
                </a:solidFill>
              </a:rPr>
              <a:t>• Ficha de diagnóstico preenchida.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111827"/>
                </a:solidFill>
              </a:rPr>
              <a:t>• Mapa com 6 looks completos.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111827"/>
                </a:solidFill>
              </a:rPr>
              <a:t>• Mapa de lacunas preenchido.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111827"/>
                </a:solidFill>
              </a:rPr>
              <a:t>• Plano de compras dentro do orçamento.</a:t>
            </a:r>
            <a:endParaRPr lang="en-US" sz="1260" dirty="0"/>
          </a:p>
          <a:p>
            <a:pPr indent="0" marL="0">
              <a:buNone/>
            </a:pPr>
            <a:r>
              <a:rPr lang="en-US" sz="1260" dirty="0">
                <a:solidFill>
                  <a:srgbClr val="111827"/>
                </a:solidFill>
              </a:rPr>
              <a:t>• Relatório final com decisões, efeitos e objetivos.</a:t>
            </a:r>
            <a:endParaRPr lang="en-US" sz="1260" dirty="0"/>
          </a:p>
        </p:txBody>
      </p:sp>
      <p:sp>
        <p:nvSpPr>
          <p:cNvPr id="12" name="Shape 9"/>
          <p:cNvSpPr/>
          <p:nvPr/>
        </p:nvSpPr>
        <p:spPr>
          <a:xfrm>
            <a:off x="6035040" y="4983480"/>
            <a:ext cx="54864" cy="594360"/>
          </a:xfrm>
          <a:prstGeom prst="rect">
            <a:avLst/>
          </a:prstGeom>
          <a:solidFill>
            <a:srgbClr val="C990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199632" y="502920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i="1" dirty="0">
                <a:solidFill>
                  <a:srgbClr val="061B3A"/>
                </a:solidFill>
              </a:rPr>
              <a:t>Boa sorte no seu LAB 06.08 💗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75488" y="6656832"/>
            <a:ext cx="31089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</a:rPr>
              <a:t>Módulo 6 · LAB 06.08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1320272" y="6629400"/>
            <a:ext cx="3657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FFFFFF"/>
                </a:solidFill>
              </a:rPr>
              <a:t>20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Academia de Boas Maneiras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06.08 - Estudo de Caso Simulado</dc:title>
  <dc:subject>Módulo 6 - Lab 06.08</dc:subject>
  <dc:creator>Academia de Boas Maneiras</dc:creator>
  <cp:lastModifiedBy>Academia de Boas Maneiras</cp:lastModifiedBy>
  <cp:revision>1</cp:revision>
  <dcterms:created xsi:type="dcterms:W3CDTF">2026-09-01T13:22:25Z</dcterms:created>
  <dcterms:modified xsi:type="dcterms:W3CDTF">2026-09-01T13:22:25Z</dcterms:modified>
</cp:coreProperties>
</file>